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4" r:id="rId4"/>
    <p:sldMasterId id="2147483680" r:id="rId5"/>
  </p:sldMasterIdLst>
  <p:notesMasterIdLst>
    <p:notesMasterId r:id="rId33"/>
  </p:notesMasterIdLst>
  <p:handoutMasterIdLst>
    <p:handoutMasterId r:id="rId34"/>
  </p:handoutMasterIdLst>
  <p:sldIdLst>
    <p:sldId id="274" r:id="rId6"/>
    <p:sldId id="428" r:id="rId7"/>
    <p:sldId id="276" r:id="rId8"/>
    <p:sldId id="425" r:id="rId9"/>
    <p:sldId id="353" r:id="rId10"/>
    <p:sldId id="395" r:id="rId11"/>
    <p:sldId id="421" r:id="rId12"/>
    <p:sldId id="397" r:id="rId13"/>
    <p:sldId id="398" r:id="rId14"/>
    <p:sldId id="402" r:id="rId15"/>
    <p:sldId id="403" r:id="rId16"/>
    <p:sldId id="405" r:id="rId17"/>
    <p:sldId id="406" r:id="rId18"/>
    <p:sldId id="407" r:id="rId19"/>
    <p:sldId id="408" r:id="rId20"/>
    <p:sldId id="409" r:id="rId21"/>
    <p:sldId id="410" r:id="rId22"/>
    <p:sldId id="411" r:id="rId23"/>
    <p:sldId id="412" r:id="rId24"/>
    <p:sldId id="413" r:id="rId25"/>
    <p:sldId id="414" r:id="rId26"/>
    <p:sldId id="415" r:id="rId27"/>
    <p:sldId id="416" r:id="rId28"/>
    <p:sldId id="417" r:id="rId29"/>
    <p:sldId id="429" r:id="rId30"/>
    <p:sldId id="419" r:id="rId31"/>
    <p:sldId id="427" r:id="rId3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A22E"/>
    <a:srgbClr val="603A14"/>
    <a:srgbClr val="E85C0E"/>
    <a:srgbClr val="BAB398"/>
    <a:srgbClr val="ADA485"/>
    <a:srgbClr val="C6C0AA"/>
    <a:srgbClr val="663606"/>
    <a:srgbClr val="663106"/>
    <a:srgbClr val="F8DC9E"/>
    <a:srgbClr val="FBEED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0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66816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30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778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147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91139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1382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73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982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960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69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636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7756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390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19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5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851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41204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55523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softuni.org/" TargetMode="External"/><Relationship Id="rId5" Type="http://schemas.openxmlformats.org/officeDocument/2006/relationships/image" Target="../media/image11.png"/><Relationship Id="rId10" Type="http://schemas.openxmlformats.org/officeDocument/2006/relationships/image" Target="../media/image14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hyperlink" Target="http://softuni.b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strainings/coursesinstances/details/11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ftuni.bg/forum" TargetMode="External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18" Type="http://schemas.openxmlformats.org/officeDocument/2006/relationships/image" Target="../media/image22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smartit.bg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://netpeak.bg/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.png"/><Relationship Id="rId11" Type="http://schemas.openxmlformats.org/officeDocument/2006/relationships/hyperlink" Target="http://www.luxoft.com/" TargetMode="External"/><Relationship Id="rId5" Type="http://schemas.openxmlformats.org/officeDocument/2006/relationships/hyperlink" Target="http://komfo.com/" TargetMode="External"/><Relationship Id="rId15" Type="http://schemas.openxmlformats.org/officeDocument/2006/relationships/hyperlink" Target="http://www.infragistics.com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://www.superhosting.bg/" TargetMode="External"/><Relationship Id="rId4" Type="http://schemas.openxmlformats.org/officeDocument/2006/relationships/image" Target="../media/image15.png"/><Relationship Id="rId9" Type="http://schemas.openxmlformats.org/officeDocument/2006/relationships/hyperlink" Target="http://www.softwaregroup-bg.com/" TargetMode="External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decademy.com/en/tracks/htmlcss" TargetMode="External"/><Relationship Id="rId7" Type="http://schemas.openxmlformats.org/officeDocument/2006/relationships/image" Target="../media/image60.jpeg"/><Relationship Id="rId2" Type="http://schemas.openxmlformats.org/officeDocument/2006/relationships/hyperlink" Target="https://developer.mozill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hyperlink" Target="http://shop.oreilly.com/product/0636920033141.do" TargetMode="External"/><Relationship Id="rId4" Type="http://schemas.openxmlformats.org/officeDocument/2006/relationships/hyperlink" Target="http://www.webplatform.org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23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18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17.png"/><Relationship Id="rId19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9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67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softuni.bg/courses/javascript-oo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080338"/>
            <a:ext cx="6391741" cy="10873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170612" y="2286000"/>
            <a:ext cx="5324941" cy="699338"/>
          </a:xfrm>
        </p:spPr>
        <p:txBody>
          <a:bodyPr>
            <a:normAutofit/>
          </a:bodyPr>
          <a:lstStyle/>
          <a:p>
            <a:r>
              <a:rPr lang="en-US" dirty="0" smtClean="0"/>
              <a:t>Course Introduction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4" name="Picture 2" title="Software University Foundation">
            <a:hlinkClick r:id="rId6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3011" y="4554731"/>
            <a:ext cx="5101905" cy="1569270"/>
          </a:xfrm>
          <a:ln>
            <a:solidFill>
              <a:schemeClr val="accent5">
                <a:lumMod val="5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29" y="2278158"/>
            <a:ext cx="1678784" cy="1425440"/>
          </a:xfrm>
          <a:prstGeom prst="rect">
            <a:avLst/>
          </a:prstGeom>
        </p:spPr>
      </p:pic>
      <p:pic>
        <p:nvPicPr>
          <p:cNvPr id="15" name="Picture 14" descr="http://softuni.bg" title="SoftUni Code Wizar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5271486" y="3963164"/>
            <a:ext cx="1185068" cy="409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4197278"/>
            <a:ext cx="10919672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Applications: More Details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36344"/>
            <a:ext cx="8938472" cy="688256"/>
          </a:xfrm>
        </p:spPr>
        <p:txBody>
          <a:bodyPr/>
          <a:lstStyle/>
          <a:p>
            <a:r>
              <a:rPr lang="en-US" dirty="0" smtClean="0"/>
              <a:t>Duration, Languages, Technologies</a:t>
            </a:r>
            <a:endParaRPr lang="en-US" dirty="0"/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1172185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754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Lectures: 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 (onsite + YouTube videos)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Practical </a:t>
            </a:r>
            <a:r>
              <a:rPr lang="en-US" dirty="0" smtClean="0"/>
              <a:t>exercises (in class): </a:t>
            </a:r>
            <a:r>
              <a:rPr lang="en-US" dirty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16 </a:t>
            </a:r>
            <a:r>
              <a:rPr lang="en-US" dirty="0" smtClean="0"/>
              <a:t>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Homework</a:t>
            </a:r>
            <a:r>
              <a:rPr lang="en-US" dirty="0"/>
              <a:t>: </a:t>
            </a:r>
            <a:r>
              <a:rPr lang="en-US" dirty="0" smtClean="0"/>
              <a:t>~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30</a:t>
            </a:r>
            <a:r>
              <a:rPr lang="en-US" dirty="0" smtClean="0"/>
              <a:t>-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50</a:t>
            </a:r>
            <a:r>
              <a:rPr lang="en-US" dirty="0" smtClean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Team project: ~ 10-20 hours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Exam preparation: 4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Exam</a:t>
            </a:r>
            <a:r>
              <a:rPr lang="en-US" dirty="0"/>
              <a:t>: </a:t>
            </a:r>
            <a:r>
              <a:rPr lang="en-US" dirty="0" smtClean="0"/>
              <a:t>6 hours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Schedule: </a:t>
            </a:r>
            <a:r>
              <a:rPr lang="en-US" dirty="0" smtClean="0"/>
              <a:t>February - Mart</a:t>
            </a:r>
            <a:r>
              <a:rPr lang="en-GB" dirty="0" smtClean="0"/>
              <a:t> </a:t>
            </a:r>
            <a:r>
              <a:rPr lang="en-US" dirty="0" smtClean="0"/>
              <a:t>2016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/>
              <a:t>Exam </a:t>
            </a:r>
            <a:r>
              <a:rPr lang="en-US" dirty="0" smtClean="0"/>
              <a:t>date: </a:t>
            </a:r>
            <a:r>
              <a:rPr lang="en-US" dirty="0" smtClean="0"/>
              <a:t>20 Mart 2016</a:t>
            </a:r>
            <a:endParaRPr lang="en-US" dirty="0" smtClean="0"/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Duration – JavaScript Applications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812" y="1364998"/>
            <a:ext cx="172799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3505200"/>
            <a:ext cx="3697855" cy="2057905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3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</a:t>
            </a:r>
            <a:r>
              <a:rPr lang="en-US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</a:t>
            </a:r>
            <a:r>
              <a:rPr lang="en-US" dirty="0" smtClean="0"/>
              <a:t>language</a:t>
            </a:r>
            <a:br>
              <a:rPr lang="en-US" dirty="0" smtClean="0"/>
            </a:br>
            <a:r>
              <a:rPr lang="en-US" dirty="0" smtClean="0"/>
              <a:t>of the software </a:t>
            </a:r>
            <a:r>
              <a:rPr lang="en-US" dirty="0"/>
              <a:t>engineers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Specific </a:t>
            </a:r>
            <a:r>
              <a:rPr lang="en-US" dirty="0"/>
              <a:t>terminology </a:t>
            </a:r>
            <a:r>
              <a:rPr lang="en-US" dirty="0" smtClean="0"/>
              <a:t>should be in English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Translations are inaccurate and funny</a:t>
            </a:r>
          </a:p>
          <a:p>
            <a:pPr>
              <a:lnSpc>
                <a:spcPct val="11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Just learn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English!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 excuses</a:t>
            </a:r>
            <a:endParaRPr lang="en-US" dirty="0" smtClean="0"/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212" y="14478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51412" y="4747914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0926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4612" y="4572000"/>
            <a:ext cx="7185872" cy="820600"/>
          </a:xfrm>
        </p:spPr>
        <p:txBody>
          <a:bodyPr/>
          <a:lstStyle/>
          <a:p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3884612" y="5450168"/>
            <a:ext cx="7185872" cy="688256"/>
          </a:xfrm>
        </p:spPr>
        <p:txBody>
          <a:bodyPr/>
          <a:lstStyle/>
          <a:p>
            <a:r>
              <a:rPr lang="en-US" dirty="0" smtClean="0"/>
              <a:t>Evaluation Criteria</a:t>
            </a:r>
            <a:endParaRPr lang="en-US" dirty="0"/>
          </a:p>
        </p:txBody>
      </p:sp>
      <p:pic>
        <p:nvPicPr>
          <p:cNvPr id="10242" name="Picture 2" descr="https://lh3.googleusercontent.com/-4TAFZdlfo0s/U0xP22Ud60I/AAAAAAAAEhw/mgpOBnNUE5s/w1044-h587-no/DSC049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2" y="818559"/>
            <a:ext cx="4648200" cy="2613500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-pFmAv6TVjCY/U0xT3CflG5I/AAAAAAAAFD0/8Or91Ichnvo/w1044-h587-no/DSC052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2" y="1537300"/>
            <a:ext cx="4654653" cy="2617129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27212" y="3934902"/>
            <a:ext cx="1981200" cy="2389698"/>
          </a:xfrm>
          <a:prstGeom prst="rect">
            <a:avLst/>
          </a:prstGeom>
          <a:ln>
            <a:noFill/>
          </a:ln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9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8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Teamwork – 10%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Homework </a:t>
            </a:r>
            <a:r>
              <a:rPr lang="en-US" dirty="0"/>
              <a:t>+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evaluation </a:t>
            </a:r>
            <a:r>
              <a:rPr lang="en-US" dirty="0"/>
              <a:t>–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 </a:t>
            </a:r>
            <a:r>
              <a:rPr lang="en-US" dirty="0"/>
              <a:t>+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Bonuses: up to</a:t>
            </a:r>
            <a:r>
              <a:rPr lang="en-US" dirty="0" smtClean="0"/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in class: 5% (onsite students only)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bonuses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Others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Scoring System for the “JavaScript Applications”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412" y="4267200"/>
            <a:ext cx="3044332" cy="20107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02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1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practical task for 6 hours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 are given a REST services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Consume given REST services and visualize data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be written in JavaScript</a:t>
            </a:r>
          </a:p>
          <a:p>
            <a:pPr lvl="1"/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Your project should correctly follow principles of high-quality code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Practical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programming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exam</a:t>
            </a:r>
          </a:p>
          <a:p>
            <a:pPr lvl="1"/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The total exam score come from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cs typeface="Consolas" pitchFamily="49" charset="0"/>
              </a:rPr>
              <a:t>code review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by the SoftUni team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Exam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135385" y="1524000"/>
            <a:ext cx="2431027" cy="1752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2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Doing your homework is very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Programming can only be learned through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You should write code every day!</a:t>
            </a:r>
          </a:p>
          <a:p>
            <a:r>
              <a:rPr lang="en-US" dirty="0" smtClean="0"/>
              <a:t>Each lecture is followed by a few exercises</a:t>
            </a:r>
          </a:p>
          <a:p>
            <a:pPr lvl="1"/>
            <a:r>
              <a:rPr lang="en-US" dirty="0" smtClean="0"/>
              <a:t>Try to solve them in class</a:t>
            </a:r>
          </a:p>
          <a:p>
            <a:pPr lvl="1"/>
            <a:r>
              <a:rPr lang="en-US" dirty="0" smtClean="0"/>
              <a:t>The rest are your homework</a:t>
            </a:r>
          </a:p>
          <a:p>
            <a:r>
              <a:rPr lang="en-US" dirty="0" smtClean="0"/>
              <a:t>Homework assignments are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due in 1 week </a:t>
            </a:r>
            <a:r>
              <a:rPr lang="en-US" dirty="0" smtClean="0"/>
              <a:t>after each lecture</a:t>
            </a:r>
          </a:p>
          <a:p>
            <a:r>
              <a:rPr lang="en-US" dirty="0" smtClean="0"/>
              <a:t>Submission will be accepted through our web site: </a:t>
            </a:r>
            <a:r>
              <a:rPr lang="en-US" dirty="0" smtClean="0">
                <a:hlinkClick r:id="rId2"/>
              </a:rPr>
              <a:t>softuni.bg</a:t>
            </a:r>
            <a:r>
              <a:rPr lang="en-US" dirty="0" smtClean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80412" y="2870413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smtClean="0"/>
              <a:t>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ive feedback </a:t>
            </a:r>
            <a:r>
              <a:rPr lang="en-US" dirty="0" smtClean="0"/>
              <a:t>to a few random homework submissions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Students submit homework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anonymously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Please exclude your name from the submissions!</a:t>
            </a:r>
          </a:p>
          <a:p>
            <a:pPr lvl="1">
              <a:lnSpc>
                <a:spcPct val="95000"/>
              </a:lnSpc>
            </a:pPr>
            <a:r>
              <a:rPr lang="en-US" dirty="0" smtClean="0"/>
              <a:t>For each homework</a:t>
            </a:r>
            <a:r>
              <a:rPr lang="en-US" dirty="0"/>
              <a:t> submitted</a:t>
            </a:r>
            <a:endParaRPr lang="en-US" dirty="0" smtClean="0"/>
          </a:p>
          <a:p>
            <a:pPr lvl="2">
              <a:lnSpc>
                <a:spcPct val="95000"/>
              </a:lnSpc>
            </a:pPr>
            <a:r>
              <a:rPr lang="en-US" dirty="0" smtClean="0"/>
              <a:t>Students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evaluate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random homeworks</a:t>
            </a:r>
          </a:p>
          <a:p>
            <a:pPr lvl="2">
              <a:lnSpc>
                <a:spcPct val="95000"/>
              </a:lnSpc>
            </a:pPr>
            <a:r>
              <a:rPr lang="en-US" dirty="0"/>
              <a:t>From the same topic, after the deadline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Give written feedback, at least 200 characters</a:t>
            </a:r>
          </a:p>
          <a:p>
            <a:pPr lvl="2">
              <a:lnSpc>
                <a:spcPct val="95000"/>
              </a:lnSpc>
            </a:pPr>
            <a:r>
              <a:rPr lang="en-US" dirty="0" smtClean="0"/>
              <a:t>Low-quality feedback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report </a:t>
            </a:r>
            <a:r>
              <a:rPr lang="en-US" dirty="0"/>
              <a:t>for </a:t>
            </a:r>
            <a:r>
              <a:rPr lang="en-US" dirty="0" smtClean="0"/>
              <a:t>punishment</a:t>
            </a:r>
          </a:p>
          <a:p>
            <a:pPr lvl="1">
              <a:lnSpc>
                <a:spcPct val="95000"/>
              </a:lnSpc>
            </a:pPr>
            <a:r>
              <a:rPr lang="en-US" dirty="0"/>
              <a:t>Everyone will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get feedback </a:t>
            </a:r>
            <a:r>
              <a:rPr lang="en-US" dirty="0"/>
              <a:t>for their </a:t>
            </a:r>
            <a:r>
              <a:rPr lang="en-US" dirty="0" smtClean="0"/>
              <a:t>homework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Peer Reviews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612" y="3214547"/>
            <a:ext cx="2728800" cy="18146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962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5862" y="1900001"/>
            <a:ext cx="7086600" cy="820600"/>
          </a:xfrm>
        </p:spPr>
        <p:txBody>
          <a:bodyPr/>
          <a:lstStyle/>
          <a:p>
            <a:pPr algn="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662" y="2862680"/>
            <a:ext cx="7924800" cy="719034"/>
          </a:xfrm>
        </p:spPr>
        <p:txBody>
          <a:bodyPr/>
          <a:lstStyle/>
          <a:p>
            <a:pPr algn="r"/>
            <a:r>
              <a:rPr lang="en-US" dirty="0" smtClean="0"/>
              <a:t>What We Need Additionally?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6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438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4206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8986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129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75">
            <a:off x="264696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2.bp.blogspot.com/-yG-zPuNuVow/UC1sInLEyVI/AAAAAAAAACc/3Apwctm139Q/s1600/css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4495800"/>
            <a:ext cx="2374399" cy="178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lipartbest.com/download?clipart=bcyrERxcL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0353" y="1535370"/>
            <a:ext cx="2290916" cy="237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38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JavaScript Applications 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en-US" sz="3200" dirty="0" smtClean="0"/>
              <a:t>Register </a:t>
            </a:r>
            <a:r>
              <a:rPr lang="en-US" sz="3200" dirty="0"/>
              <a:t>for the "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Software University Forum</a:t>
            </a:r>
            <a:r>
              <a:rPr lang="en-US" sz="3200" dirty="0"/>
              <a:t>":</a:t>
            </a:r>
          </a:p>
          <a:p>
            <a:pPr lvl="1"/>
            <a:r>
              <a:rPr lang="en-US" dirty="0"/>
              <a:t>Discuss the course exercises with your colleagues</a:t>
            </a:r>
          </a:p>
          <a:p>
            <a:pPr lvl="1"/>
            <a:r>
              <a:rPr lang="en-US" dirty="0"/>
              <a:t>Find solutions for </a:t>
            </a:r>
            <a:r>
              <a:rPr lang="en-US" dirty="0" smtClean="0"/>
              <a:t>all course exercises</a:t>
            </a:r>
            <a:endParaRPr lang="en-US" dirty="0"/>
          </a:p>
          <a:p>
            <a:pPr lvl="1"/>
            <a:r>
              <a:rPr lang="en-US" dirty="0"/>
              <a:t>Share source code / discuss ideas / help each </a:t>
            </a:r>
            <a:r>
              <a:rPr lang="en-US" dirty="0" smtClean="0"/>
              <a:t>other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 Site &amp; Forums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835024" y="1918834"/>
            <a:ext cx="105156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</a:t>
            </a:r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://softuni.bg/courses/javascript-applications</a:t>
            </a:r>
            <a:r>
              <a:rPr lang="en-US" sz="2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8412" y="3227514"/>
            <a:ext cx="1727241" cy="19004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https://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5"/>
              </a:rPr>
              <a:t>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17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SoftUni Diamond Partners</a:t>
            </a:r>
            <a:endParaRPr lang="bg-BG" dirty="0"/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66" y="1559038"/>
            <a:ext cx="2382811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866" y="3278535"/>
            <a:ext cx="2968620" cy="1169456"/>
          </a:xfrm>
          <a:prstGeom prst="roundRect">
            <a:avLst>
              <a:gd name="adj" fmla="val 2684"/>
            </a:avLst>
          </a:prstGeom>
        </p:spPr>
      </p:pic>
      <p:pic>
        <p:nvPicPr>
          <p:cNvPr id="6" name="Picture 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64010" y="3284548"/>
            <a:ext cx="3029929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7" name="Picture 6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463" y="3284548"/>
            <a:ext cx="4591551" cy="1163442"/>
          </a:xfrm>
          <a:prstGeom prst="roundRect">
            <a:avLst>
              <a:gd name="adj" fmla="val 2684"/>
            </a:avLst>
          </a:prstGeom>
        </p:spPr>
      </p:pic>
      <p:pic>
        <p:nvPicPr>
          <p:cNvPr id="8" name="Picture 7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9875" y="4979145"/>
            <a:ext cx="1932362" cy="1044328"/>
          </a:xfrm>
          <a:prstGeom prst="roundRect">
            <a:avLst>
              <a:gd name="adj" fmla="val 2684"/>
            </a:avLst>
          </a:prstGeom>
        </p:spPr>
      </p:pic>
      <p:pic>
        <p:nvPicPr>
          <p:cNvPr id="12" name="Picture 11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52040" y="1559037"/>
            <a:ext cx="3543973" cy="1093411"/>
          </a:xfrm>
          <a:prstGeom prst="roundRect">
            <a:avLst>
              <a:gd name="adj" fmla="val 2684"/>
            </a:avLst>
          </a:prstGeom>
        </p:spPr>
      </p:pic>
      <p:pic>
        <p:nvPicPr>
          <p:cNvPr id="13" name="Picture 1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43022" y="5056888"/>
            <a:ext cx="4261388" cy="888842"/>
          </a:xfrm>
          <a:prstGeom prst="roundRect">
            <a:avLst>
              <a:gd name="adj" fmla="val 3159"/>
            </a:avLst>
          </a:prstGeom>
        </p:spPr>
      </p:pic>
      <p:pic>
        <p:nvPicPr>
          <p:cNvPr id="14" name="Picture 13">
            <a:hlinkClick r:id="rId17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12006" y="1608851"/>
            <a:ext cx="4621386" cy="996769"/>
          </a:xfrm>
          <a:prstGeom prst="roundRect">
            <a:avLst>
              <a:gd name="adj" fmla="val 3159"/>
            </a:avLst>
          </a:prstGeom>
        </p:spPr>
      </p:pic>
      <p:pic>
        <p:nvPicPr>
          <p:cNvPr id="15" name="Picture 14">
            <a:hlinkClick r:id="rId19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84866" y="5293579"/>
            <a:ext cx="4524224" cy="415460"/>
          </a:xfrm>
          <a:prstGeom prst="roundRect">
            <a:avLst>
              <a:gd name="adj" fmla="val 6598"/>
            </a:avLst>
          </a:prstGeom>
        </p:spPr>
      </p:pic>
    </p:spTree>
    <p:extLst>
      <p:ext uri="{BB962C8B-B14F-4D97-AF65-F5344CB8AC3E}">
        <p14:creationId xmlns:p14="http://schemas.microsoft.com/office/powerpoint/2010/main" val="2485183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lecture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projects</a:t>
            </a:r>
            <a:r>
              <a:rPr lang="en-US" dirty="0" smtClean="0"/>
              <a:t> and other resources are open content, available for free</a:t>
            </a:r>
          </a:p>
          <a:p>
            <a:pPr lvl="1"/>
            <a:r>
              <a:rPr lang="en-US" dirty="0" smtClean="0"/>
              <a:t>Visit the course web site to access the course resources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Applications Slides and Videos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303213" y="1218621"/>
            <a:ext cx="11577624" cy="55028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Mozilla Development Network (MDN)</a:t>
            </a:r>
            <a:endParaRPr lang="en-US" sz="3200" dirty="0"/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2"/>
              </a:rPr>
              <a:t>https://developer.mozilla.org</a:t>
            </a:r>
            <a:endParaRPr lang="en-US" sz="3000" dirty="0" smtClean="0">
              <a:hlinkClick r:id="rId3"/>
            </a:endParaRPr>
          </a:p>
          <a:p>
            <a:pPr lvl="0">
              <a:lnSpc>
                <a:spcPct val="90000"/>
              </a:lnSpc>
              <a:spcAft>
                <a:spcPts val="1800"/>
              </a:spcAft>
            </a:pPr>
            <a:r>
              <a:rPr lang="en-US" sz="3200" dirty="0" smtClean="0"/>
              <a:t>Web Platform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sz="3000" dirty="0" smtClean="0">
                <a:hlinkClick r:id="rId4"/>
              </a:rPr>
              <a:t>http://www.webplatform.org</a:t>
            </a:r>
            <a:endParaRPr lang="en-US" sz="3000" dirty="0" smtClean="0"/>
          </a:p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dirty="0" smtClean="0"/>
              <a:t>JavaScript Books</a:t>
            </a:r>
          </a:p>
          <a:p>
            <a:pPr lvl="1">
              <a:lnSpc>
                <a:spcPct val="90000"/>
              </a:lnSpc>
              <a:spcAft>
                <a:spcPts val="1800"/>
              </a:spcAft>
            </a:pPr>
            <a:r>
              <a:rPr lang="en-US" dirty="0" smtClean="0">
                <a:hlinkClick r:id="rId5"/>
              </a:rPr>
              <a:t>Programming JavaScript Applications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Resources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402" y="1254060"/>
            <a:ext cx="4066032" cy="1219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695" y="3810000"/>
            <a:ext cx="1931433" cy="25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79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>
                <a:hlinkClick r:id="rId2"/>
              </a:rPr>
              <a:t>www.softuni.bg</a:t>
            </a:r>
            <a:endParaRPr lang="en-US" dirty="0" smtClean="0"/>
          </a:p>
          <a:p>
            <a:pPr lvl="1"/>
            <a:r>
              <a:rPr lang="en-US" dirty="0" smtClean="0"/>
              <a:t>Important resource for students</a:t>
            </a:r>
          </a:p>
          <a:p>
            <a:pPr lvl="1"/>
            <a:r>
              <a:rPr lang="en-US" dirty="0" smtClean="0"/>
              <a:t>Homework submissions</a:t>
            </a:r>
          </a:p>
          <a:p>
            <a:pPr lvl="1"/>
            <a:r>
              <a:rPr lang="en-US" dirty="0" smtClean="0"/>
              <a:t>Homework check-up</a:t>
            </a:r>
          </a:p>
          <a:p>
            <a:pPr lvl="1"/>
            <a:r>
              <a:rPr lang="en-US" dirty="0" smtClean="0"/>
              <a:t>Exams and results</a:t>
            </a:r>
          </a:p>
          <a:p>
            <a:pPr lvl="1"/>
            <a:r>
              <a:rPr lang="en-US" dirty="0"/>
              <a:t>Reports about your </a:t>
            </a:r>
            <a:r>
              <a:rPr lang="en-US" dirty="0" smtClean="0"/>
              <a:t>progress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Software University Learning System (SULS)</a:t>
            </a:r>
            <a:endParaRPr lang="en-US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835" y="2514600"/>
            <a:ext cx="4733884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73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Microsoft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Visual Studio 2013 + Node.js Tools</a:t>
            </a:r>
          </a:p>
          <a:p>
            <a:pPr>
              <a:lnSpc>
                <a:spcPct val="100000"/>
              </a:lnSpc>
            </a:pPr>
            <a:r>
              <a:rPr lang="en-US" dirty="0"/>
              <a:t>Sublime </a:t>
            </a:r>
            <a:r>
              <a:rPr lang="en-US" dirty="0" smtClean="0"/>
              <a:t>Text</a:t>
            </a:r>
          </a:p>
          <a:p>
            <a:pPr>
              <a:lnSpc>
                <a:spcPct val="100000"/>
              </a:lnSpc>
            </a:pPr>
            <a:r>
              <a:rPr lang="en-US" noProof="1" smtClean="0"/>
              <a:t>WebStorm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Software</a:t>
            </a:r>
            <a:endParaRPr lang="en-US" dirty="0"/>
          </a:p>
        </p:txBody>
      </p:sp>
      <p:pic>
        <p:nvPicPr>
          <p:cNvPr id="4098" name="Picture 2" descr="http://www.awebstudio.com/wp-content/uploads/tools-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812" y="3301292"/>
            <a:ext cx="2857500" cy="2857500"/>
          </a:xfrm>
          <a:prstGeom prst="roundRect">
            <a:avLst>
              <a:gd name="adj" fmla="val 2153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2.bp.blogspot.com/-GU9uyq5JF-g/UkP9UlsSiAI/AAAAAAAAATU/oFVLcdB5ZFI/s1600/text_icon_v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612" y="3505200"/>
            <a:ext cx="2507449" cy="250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14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The </a:t>
            </a:r>
            <a:r>
              <a:rPr lang="bg-BG" sz="3200" dirty="0" smtClean="0"/>
              <a:t>"</a:t>
            </a:r>
            <a:r>
              <a:rPr lang="en-US" sz="3200" dirty="0" smtClean="0"/>
              <a:t>JavaScript Applications" course teaches</a:t>
            </a:r>
          </a:p>
          <a:p>
            <a:pPr marL="623888" lvl="1" indent="-320675">
              <a:lnSpc>
                <a:spcPct val="100000"/>
              </a:lnSpc>
            </a:pPr>
            <a:r>
              <a:rPr lang="en-US" sz="3000" dirty="0" smtClean="0"/>
              <a:t>How to consume REST services and </a:t>
            </a:r>
            <a:r>
              <a:rPr lang="en-GB" sz="3000" dirty="0" smtClean="0"/>
              <a:t>process data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Training program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jQuery, AJAX, BaaS, Web Storages, HTTP, REST,</a:t>
            </a:r>
            <a:br>
              <a:rPr lang="en-US" sz="3000" dirty="0" smtClean="0"/>
            </a:br>
            <a:r>
              <a:rPr lang="en-US" sz="3000" dirty="0" smtClean="0"/>
              <a:t>Consuming REST services, promises, underscore.js</a:t>
            </a:r>
          </a:p>
          <a:p>
            <a:pPr>
              <a:lnSpc>
                <a:spcPct val="100000"/>
              </a:lnSpc>
            </a:pPr>
            <a:r>
              <a:rPr lang="en-US" sz="3400" dirty="0" smtClean="0"/>
              <a:t>Practical exam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Code review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 smtClean="0"/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 smtClean="0"/>
              <a:t>Lectures, videos, software, books, forum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14202" y="4690539"/>
            <a:ext cx="2857595" cy="1509586"/>
            <a:chOff x="-1294584" y="2709000"/>
            <a:chExt cx="7687634" cy="3510730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294584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/>
            <p:cNvSpPr txBox="1"/>
            <p:nvPr/>
          </p:nvSpPr>
          <p:spPr>
            <a:xfrm rot="21361232">
              <a:off x="-689496" y="3732944"/>
              <a:ext cx="6576451" cy="1327851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r>
                <a:rPr lang="en-US" sz="10700" b="1" dirty="0" smtClean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chemeClr val="accent1">
                      <a:lumMod val="40000"/>
                      <a:lumOff val="60000"/>
                      <a:alpha val="49804"/>
                    </a:scheme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JS Apps</a:t>
              </a:r>
              <a:endParaRPr lang="en-US" sz="10700" b="1" dirty="0">
                <a:ln w="3175">
                  <a:solidFill>
                    <a:srgbClr val="FFFFFF">
                      <a:alpha val="50000"/>
                    </a:srgb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  <a:alpha val="49804"/>
                  </a:schemeClr>
                </a:solidFill>
                <a:effectLst>
                  <a:outerShdw blurRad="88900" sx="102000" sy="102000" algn="ctr" rotWithShape="0">
                    <a:prstClr val="black"/>
                  </a:outerShdw>
                </a:effectLst>
              </a:endParaRPr>
            </a:p>
          </p:txBody>
        </p:sp>
      </p:grpSp>
      <p:pic>
        <p:nvPicPr>
          <p:cNvPr id="9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586" y="1828801"/>
            <a:ext cx="3655412" cy="271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Applications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0098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0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Objectives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Course Program</a:t>
            </a:r>
            <a:endParaRPr lang="bg-BG" dirty="0" smtClean="0"/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Examination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 smtClean="0"/>
              <a:t>Learning Resources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3956472"/>
            <a:ext cx="2225254" cy="222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Front-End Level at the Software University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837612" y="914400"/>
            <a:ext cx="2766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prstClr val="white"/>
                </a:solidFill>
              </a:rPr>
              <a:t>36 credits</a:t>
            </a:r>
            <a:endParaRPr lang="en-GB" sz="2000" dirty="0">
              <a:solidFill>
                <a:prstClr val="white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395314" y="1838163"/>
            <a:ext cx="11592684" cy="3648238"/>
            <a:chOff x="581722" y="1295400"/>
            <a:chExt cx="10860343" cy="2087841"/>
          </a:xfrm>
        </p:grpSpPr>
        <p:sp>
          <p:nvSpPr>
            <p:cNvPr id="64" name="TextBox 63"/>
            <p:cNvSpPr txBox="1"/>
            <p:nvPr/>
          </p:nvSpPr>
          <p:spPr>
            <a:xfrm>
              <a:off x="690870" y="1807558"/>
              <a:ext cx="2062404" cy="1575683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Web Fundamentals</a:t>
              </a: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1600" b="1" dirty="0" smtClean="0">
                  <a:solidFill>
                    <a:prstClr val="black"/>
                  </a:solidFill>
                </a:rPr>
                <a:t>( HTML + CSS + WordPress )</a:t>
              </a:r>
              <a:endParaRPr lang="bg-BG" sz="16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814032" y="1807533"/>
              <a:ext cx="2123163" cy="113962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</a:t>
              </a:r>
            </a:p>
            <a:p>
              <a:pPr algn="ctr"/>
              <a:r>
                <a:rPr lang="en-US" sz="2200" b="1" dirty="0" smtClean="0">
                  <a:solidFill>
                    <a:prstClr val="black"/>
                  </a:solidFill>
                </a:rPr>
                <a:t>Basics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b="1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times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6 credits</a:t>
              </a:r>
              <a:endParaRPr lang="en-US" sz="1600" dirty="0">
                <a:solidFill>
                  <a:prstClr val="black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634655" y="1802150"/>
              <a:ext cx="1998815" cy="1145009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Applications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bg-BG" sz="1600" dirty="0">
                  <a:solidFill>
                    <a:prstClr val="black"/>
                  </a:solidFill>
                </a:rPr>
                <a:t>+ </a:t>
              </a:r>
              <a:r>
                <a:rPr lang="en-US" sz="1600" dirty="0" smtClean="0">
                  <a:solidFill>
                    <a:prstClr val="black"/>
                  </a:solidFill>
                </a:rPr>
                <a:t>TW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4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997952" y="1805864"/>
              <a:ext cx="1565317" cy="1141295"/>
            </a:xfrm>
            <a:prstGeom prst="rect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Advanced JavaScript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+ labs + exam</a:t>
              </a:r>
              <a:endParaRPr lang="bg-BG" sz="1600" dirty="0">
                <a:solidFill>
                  <a:prstClr val="black"/>
                </a:solidFill>
              </a:endParaRPr>
            </a:p>
            <a:p>
              <a:r>
                <a:rPr lang="en-US" sz="1600" dirty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695610" y="1802150"/>
              <a:ext cx="2617868" cy="1145008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sz="2200" b="1" dirty="0" smtClean="0">
                  <a:solidFill>
                    <a:prstClr val="black"/>
                  </a:solidFill>
                </a:rPr>
                <a:t>JavaScript Frameworks</a:t>
              </a:r>
              <a:endParaRPr lang="bg-BG" sz="2200" b="1" dirty="0">
                <a:solidFill>
                  <a:prstClr val="black"/>
                </a:solidFill>
              </a:endParaRPr>
            </a:p>
            <a:p>
              <a:endParaRPr lang="en-US" sz="1600" dirty="0" smtClean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Lectures + TW + labs + exam</a:t>
              </a:r>
              <a:endParaRPr lang="en-US" sz="1600" dirty="0">
                <a:solidFill>
                  <a:prstClr val="black"/>
                </a:solidFill>
              </a:endParaRP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5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>
                  <a:solidFill>
                    <a:prstClr val="black"/>
                  </a:solidFill>
                </a:rPr>
                <a:t>weeks</a:t>
              </a:r>
              <a:r>
                <a:rPr lang="bg-BG" sz="1600" dirty="0">
                  <a:solidFill>
                    <a:prstClr val="black"/>
                  </a:solidFill>
                </a:rPr>
                <a:t> * </a:t>
              </a:r>
              <a:r>
                <a:rPr lang="en-US" sz="1600" dirty="0" smtClean="0">
                  <a:solidFill>
                    <a:prstClr val="black"/>
                  </a:solidFill>
                </a:rPr>
                <a:t>3</a:t>
              </a:r>
              <a:r>
                <a:rPr lang="bg-BG" sz="1600" dirty="0" smtClean="0">
                  <a:solidFill>
                    <a:prstClr val="black"/>
                  </a:solidFill>
                </a:rPr>
                <a:t> </a:t>
              </a:r>
              <a:r>
                <a:rPr lang="en-US" sz="1600" dirty="0" smtClean="0">
                  <a:solidFill>
                    <a:prstClr val="black"/>
                  </a:solidFill>
                </a:rPr>
                <a:t>times</a:t>
              </a:r>
            </a:p>
            <a:p>
              <a:r>
                <a:rPr lang="en-US" sz="1600" dirty="0" smtClean="0">
                  <a:solidFill>
                    <a:prstClr val="black"/>
                  </a:solidFill>
                </a:rPr>
                <a:t>8 credits</a:t>
              </a:r>
              <a:endParaRPr lang="bg-BG" sz="1600" dirty="0">
                <a:solidFill>
                  <a:prstClr val="black"/>
                </a:solidFill>
              </a:endParaRPr>
            </a:p>
            <a:p>
              <a:endParaRPr lang="en-US" sz="1800" dirty="0">
                <a:solidFill>
                  <a:prstClr val="black"/>
                </a:solidFill>
              </a:endParaRPr>
            </a:p>
          </p:txBody>
        </p:sp>
        <p:grpSp>
          <p:nvGrpSpPr>
            <p:cNvPr id="69" name="Group 68"/>
            <p:cNvGrpSpPr/>
            <p:nvPr/>
          </p:nvGrpSpPr>
          <p:grpSpPr>
            <a:xfrm>
              <a:off x="581722" y="1295400"/>
              <a:ext cx="10860343" cy="304800"/>
              <a:chOff x="251520" y="760440"/>
              <a:chExt cx="10860343" cy="304800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251520" y="908650"/>
                <a:ext cx="10860343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360668" y="76044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483830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4606992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6233067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9949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61352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42985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3022532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4084394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3552892" y="84502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5148080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6736495" y="83664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5678440" y="840830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7271122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857850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7801482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10983276" y="76463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9396550" y="84711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10458412" y="847115"/>
                <a:ext cx="0" cy="15240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9926910" y="851305"/>
                <a:ext cx="0" cy="148210"/>
              </a:xfrm>
              <a:prstGeom prst="line">
                <a:avLst/>
              </a:prstGeom>
              <a:ln w="63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8303268" y="768820"/>
                <a:ext cx="0" cy="2964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" name="Up Arrow 2"/>
          <p:cNvSpPr/>
          <p:nvPr/>
        </p:nvSpPr>
        <p:spPr>
          <a:xfrm>
            <a:off x="7431066" y="4724403"/>
            <a:ext cx="914400" cy="10668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09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4825501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JavaScript Applications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98612" y="5636344"/>
            <a:ext cx="8938472" cy="688256"/>
          </a:xfrm>
        </p:spPr>
        <p:txBody>
          <a:bodyPr/>
          <a:lstStyle/>
          <a:p>
            <a:r>
              <a:rPr lang="en-US" dirty="0" smtClean="0"/>
              <a:t>Course Objectives &amp; Program</a:t>
            </a:r>
            <a:endParaRPr lang="en-US" dirty="0"/>
          </a:p>
        </p:txBody>
      </p:sp>
      <p:pic>
        <p:nvPicPr>
          <p:cNvPr id="5" name="Picture 2" descr="http://research.phillipmartin.info/la_syllabu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512" y="914400"/>
            <a:ext cx="3657600" cy="360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9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>
            <a:noAutofit/>
          </a:bodyPr>
          <a:lstStyle/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Course Introduction </a:t>
            </a:r>
            <a:r>
              <a:rPr lang="en-US" sz="2600" dirty="0" smtClean="0"/>
              <a:t>– course program, exams, trainers, evaluation, resources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jQuery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introduction in jQuery, DOM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anipulation, event handling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HTTP, AJAX and REST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WWW, URL, JSON, RSS, HTTP, AJAX, JSONP,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REST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Web Storages 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cookies, session storage, local storage, </a:t>
            </a:r>
            <a:r>
              <a:rPr lang="en-US" sz="26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shivs</a:t>
            </a:r>
            <a:r>
              <a:rPr lang="en-US" sz="2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and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shims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BaaS and Parse.com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Backend as a Service, BaaS platforms, using Parse.com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Consuming REST Services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AJAX, jQuery AJAX, accessing REST services</a:t>
            </a:r>
            <a:endParaRPr lang="en-US" sz="2600" b="1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Promises and Async Programming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callback-oriented programming, promises, promise libraries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Routing, </a:t>
            </a:r>
            <a:r>
              <a:rPr lang="en-US" sz="26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Templating</a:t>
            </a:r>
            <a:r>
              <a:rPr lang="en-US" sz="2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lodash.js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–custom links, generating HTML from templates</a:t>
            </a:r>
            <a:endParaRPr lang="en-US" sz="2600" dirty="0" smtClean="0"/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Unit Testing </a:t>
            </a:r>
            <a:r>
              <a:rPr lang="en-US" sz="2600" dirty="0" smtClean="0"/>
              <a:t>– TDD, BDD, Mocha &amp; Chai</a:t>
            </a:r>
          </a:p>
          <a:p>
            <a:pPr marL="450850" indent="-450850"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  <a:buFont typeface="+mj-lt"/>
              <a:buAutoNum type="arabicPeriod"/>
            </a:pPr>
            <a:r>
              <a:rPr lang="en-US" sz="2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Practical 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Applications – Course Program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8391524" y="5715000"/>
            <a:ext cx="3234640" cy="954278"/>
            <a:chOff x="7704212" y="5816241"/>
            <a:chExt cx="3064915" cy="905238"/>
          </a:xfrm>
        </p:grpSpPr>
        <p:pic>
          <p:nvPicPr>
            <p:cNvPr id="1026" name="Picture 2" descr="http://cdn.onextrapixel.com/wp-content/uploads/2012/09/js-cover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10689" y="5816241"/>
              <a:ext cx="1458438" cy="905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oderwall-assets-0.s3.amazonaws.com/uploads/picture/file/640/angry-must-resist-l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212" y="5816241"/>
              <a:ext cx="1606477" cy="9052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4843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"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JavaScript Applications</a:t>
            </a:r>
            <a:r>
              <a:rPr lang="en-US" dirty="0" smtClean="0"/>
              <a:t>" course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 smtClean="0"/>
              <a:t>Take the "</a:t>
            </a:r>
            <a:r>
              <a:rPr lang="en-GB" dirty="0" smtClean="0"/>
              <a:t>JavaScript</a:t>
            </a:r>
            <a:r>
              <a:rPr lang="en-US" dirty="0" smtClean="0"/>
              <a:t> OOP" course at SoftUni first</a:t>
            </a:r>
            <a:r>
              <a:rPr lang="bg-BG" dirty="0" smtClean="0"/>
              <a:t>: </a:t>
            </a:r>
            <a:r>
              <a:rPr lang="en-US" dirty="0" smtClean="0">
                <a:hlinkClick r:id="rId2"/>
              </a:rPr>
              <a:t>https://softuni.bg/courses/javascript-oop</a:t>
            </a:r>
            <a:endParaRPr lang="en-US" dirty="0" smtClean="0"/>
          </a:p>
          <a:p>
            <a:pPr lvl="1"/>
            <a:r>
              <a:rPr lang="en-US" dirty="0" smtClean="0"/>
              <a:t>The course is OK for beginners, but requires previous coding skills</a:t>
            </a:r>
            <a:endParaRPr lang="bg-BG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Requirements</a:t>
            </a:r>
          </a:p>
          <a:p>
            <a:pPr lvl="1"/>
            <a:r>
              <a:rPr lang="en-US" dirty="0" smtClean="0"/>
              <a:t>JS coding skills – entry level</a:t>
            </a:r>
          </a:p>
          <a:p>
            <a:pPr lvl="1"/>
            <a:r>
              <a:rPr lang="en-US" dirty="0" smtClean="0"/>
              <a:t>Computer English – entry level</a:t>
            </a:r>
          </a:p>
          <a:p>
            <a:pPr lvl="1"/>
            <a:r>
              <a:rPr lang="en-US" dirty="0" smtClean="0"/>
              <a:t>Logical thinking</a:t>
            </a:r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Warning: Not for Absolute Beginners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704148" y="4089220"/>
            <a:ext cx="2057263" cy="2435782"/>
            <a:chOff x="6627812" y="3733799"/>
            <a:chExt cx="2098413" cy="289298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12" y="3733799"/>
              <a:ext cx="2098413" cy="2892983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9" name="TextBox 8"/>
            <p:cNvSpPr txBox="1"/>
            <p:nvPr/>
          </p:nvSpPr>
          <p:spPr>
            <a:xfrm>
              <a:off x="6704023" y="5504108"/>
              <a:ext cx="1931939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coding skills</a:t>
              </a:r>
            </a:p>
            <a:p>
              <a:pPr algn="ctr"/>
              <a:r>
                <a:rPr lang="en-US" sz="2600" b="1" spc="50" dirty="0" smtClean="0">
                  <a:ln w="9525" cmpd="sng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required!</a:t>
              </a:r>
              <a:endParaRPr lang="en-US" sz="2600" b="1" spc="50" dirty="0">
                <a:ln w="9525" cmpd="sng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  <p:pic>
        <p:nvPicPr>
          <p:cNvPr id="11" name="Picture 2" descr="http://www.protrendy.com/wp-content/uploads/2014/04/js_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205" y="4295123"/>
            <a:ext cx="2023976" cy="202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09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27940" y="5580200"/>
            <a:ext cx="8938472" cy="820600"/>
          </a:xfrm>
        </p:spPr>
        <p:txBody>
          <a:bodyPr/>
          <a:lstStyle/>
          <a:p>
            <a:r>
              <a:rPr lang="en-US" dirty="0" smtClean="0"/>
              <a:t>The Trainers Team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3068" y="1483371"/>
            <a:ext cx="6904144" cy="3754652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313657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Trainers Team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198" y="1381538"/>
            <a:ext cx="2375122" cy="2657061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  <p:sp>
        <p:nvSpPr>
          <p:cNvPr id="9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7199399" cy="5570355"/>
          </a:xfrm>
        </p:spPr>
        <p:txBody>
          <a:bodyPr>
            <a:normAutofit/>
          </a:bodyPr>
          <a:lstStyle/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600" b="1" noProof="1">
                <a:solidFill>
                  <a:schemeClr val="tx2">
                    <a:lumMod val="75000"/>
                  </a:schemeClr>
                </a:solidFill>
              </a:rPr>
              <a:t>Bogomil Dimitrov 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dirty="0"/>
              <a:t>Part-time trainer @ SoftUni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Top performing student from the SoftUni (2014)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Studying Business IT in NBU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8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1060</Words>
  <Application>Microsoft Office PowerPoint</Application>
  <PresentationFormat>Custom</PresentationFormat>
  <Paragraphs>223</Paragraphs>
  <Slides>27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SoftUni 16x9</vt:lpstr>
      <vt:lpstr>1_SoftUni 16x9</vt:lpstr>
      <vt:lpstr>2_SoftUni 16x9</vt:lpstr>
      <vt:lpstr>3_SoftUni 16x9</vt:lpstr>
      <vt:lpstr>JavaScript Applications</vt:lpstr>
      <vt:lpstr>SoftUni Diamond Partners</vt:lpstr>
      <vt:lpstr>Table of Contents</vt:lpstr>
      <vt:lpstr>Front-End Level at the Software University</vt:lpstr>
      <vt:lpstr>JavaScript Applications</vt:lpstr>
      <vt:lpstr>JavaScript Applications – Course Program</vt:lpstr>
      <vt:lpstr>Warning: Not for Absolute Beginners</vt:lpstr>
      <vt:lpstr>The Trainers Team</vt:lpstr>
      <vt:lpstr>Trainers Team</vt:lpstr>
      <vt:lpstr>JavaScript Applications: More Details </vt:lpstr>
      <vt:lpstr>Training Duration – JavaScript Applications</vt:lpstr>
      <vt:lpstr>Why English?</vt:lpstr>
      <vt:lpstr>JavaScript Applications</vt:lpstr>
      <vt:lpstr>Scoring System for the “JavaScript Applications”</vt:lpstr>
      <vt:lpstr>JavaScript Applications Exam</vt:lpstr>
      <vt:lpstr>Homework Assignments</vt:lpstr>
      <vt:lpstr>Homework Peer Reviews</vt:lpstr>
      <vt:lpstr>Resources</vt:lpstr>
      <vt:lpstr>Course Web Site &amp; Forums</vt:lpstr>
      <vt:lpstr>JavaScript Applications Slides and Videos</vt:lpstr>
      <vt:lpstr>JavaScript Resources</vt:lpstr>
      <vt:lpstr>Software University Learning System (SULS)</vt:lpstr>
      <vt:lpstr>Recommended Software</vt:lpstr>
      <vt:lpstr>Summary</vt:lpstr>
      <vt:lpstr>JavaScript Applications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Applications - Course Introduction</dc:title>
  <dc:subject>Software Development Course</dc:subject>
  <dc:creator/>
  <cp:keywords>JavaScript, JS, programming, SoftUni, Software University, programming, software development, software engineering, course, Web development, Applications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2016-02-24T13:36:12Z</dcterms:modified>
  <cp:category>JavaScript, JS, programming, Applications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